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4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3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9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3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5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2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5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6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6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ACFF-7EE3-4E15-9D6A-A30CE7067939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35C49-068F-4B8C-B996-1F84088B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33400" y="381000"/>
            <a:ext cx="8229600" cy="1524000"/>
          </a:xfrm>
          <a:prstGeom prst="ribb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KD. 2.2</a:t>
            </a:r>
          </a:p>
          <a:p>
            <a:pPr algn="ctr"/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id-ID" b="1" dirty="0">
                <a:latin typeface="Tahoma" pitchFamily="34" charset="0"/>
                <a:ea typeface="Tahoma" pitchFamily="34" charset="0"/>
                <a:cs typeface="Tahoma" pitchFamily="34" charset="0"/>
              </a:rPr>
              <a:t>POSTING JURNAL PENUTUP DI BUKU </a:t>
            </a: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590800"/>
            <a:ext cx="8229600" cy="2590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Dalam </a:t>
            </a: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praktik, buku besar yang 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dibuat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diisi sepanjang periode akuntansi, pada akhir periode 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ditutup.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Berdasarkan </a:t>
            </a: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sumber data yang ada berupa kertas kerja, maka dalam contoh berikut diambil dari kertas kerja UD Jaya 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Abadi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diuraikan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KD. 2.1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0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59361"/>
              </p:ext>
            </p:extLst>
          </p:nvPr>
        </p:nvGraphicFramePr>
        <p:xfrm>
          <a:off x="381000" y="381001"/>
          <a:ext cx="8305799" cy="24151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9600"/>
                <a:gridCol w="381000"/>
                <a:gridCol w="1295400"/>
                <a:gridCol w="685800"/>
                <a:gridCol w="901512"/>
                <a:gridCol w="1232088"/>
                <a:gridCol w="1674844"/>
                <a:gridCol w="1525555"/>
              </a:tblGrid>
              <a:tr h="317165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Beban Agkut Pembelian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515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157367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20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81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JKK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200.000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200.000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200.000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942258"/>
              </p:ext>
            </p:extLst>
          </p:nvPr>
        </p:nvGraphicFramePr>
        <p:xfrm>
          <a:off x="381000" y="3276600"/>
          <a:ext cx="8305800" cy="24667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9600"/>
                <a:gridCol w="381000"/>
                <a:gridCol w="1295400"/>
                <a:gridCol w="685800"/>
                <a:gridCol w="1143000"/>
                <a:gridCol w="1371600"/>
                <a:gridCol w="1438023"/>
                <a:gridCol w="1381377"/>
              </a:tblGrid>
              <a:tr h="26367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Beban Gaji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521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181933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02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6177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JKK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1.000.000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1.000.000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1.000.000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6255327" y="6019800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Beban</a:t>
            </a: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err="1" smtClean="0">
                <a:latin typeface="Agency FB" pitchFamily="34" charset="0"/>
              </a:rPr>
              <a:t>Perlengkapan</a:t>
            </a:r>
            <a:endParaRPr lang="en-US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8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148400"/>
              </p:ext>
            </p:extLst>
          </p:nvPr>
        </p:nvGraphicFramePr>
        <p:xfrm>
          <a:off x="381000" y="381001"/>
          <a:ext cx="8381999" cy="23318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3400"/>
                <a:gridCol w="381000"/>
                <a:gridCol w="1295400"/>
                <a:gridCol w="609600"/>
                <a:gridCol w="1234948"/>
                <a:gridCol w="1394050"/>
                <a:gridCol w="1539551"/>
                <a:gridCol w="1394050"/>
              </a:tblGrid>
              <a:tr h="380999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Beban Perlengkapan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522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147802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55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0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AJP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JKK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1.800.000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1.800.000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1.800.000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776716"/>
              </p:ext>
            </p:extLst>
          </p:nvPr>
        </p:nvGraphicFramePr>
        <p:xfrm>
          <a:off x="381000" y="3200400"/>
          <a:ext cx="8382000" cy="2438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3400"/>
                <a:gridCol w="381000"/>
                <a:gridCol w="1295400"/>
                <a:gridCol w="609600"/>
                <a:gridCol w="1234947"/>
                <a:gridCol w="1394051"/>
                <a:gridCol w="1539551"/>
                <a:gridCol w="1394051"/>
              </a:tblGrid>
              <a:tr h="297366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Beban Penyusutan Peralatan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523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267629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62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605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AJP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200.000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200.000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200.000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6255327" y="6019800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Akm</a:t>
            </a:r>
            <a:r>
              <a:rPr lang="en-US" b="1" dirty="0" smtClean="0">
                <a:latin typeface="Agency FB" pitchFamily="34" charset="0"/>
              </a:rPr>
              <a:t>. </a:t>
            </a:r>
            <a:r>
              <a:rPr lang="en-US" b="1" dirty="0" err="1" smtClean="0">
                <a:latin typeface="Agency FB" pitchFamily="34" charset="0"/>
              </a:rPr>
              <a:t>Penys</a:t>
            </a:r>
            <a:r>
              <a:rPr lang="en-US" b="1" dirty="0" smtClean="0">
                <a:latin typeface="Agency FB" pitchFamily="34" charset="0"/>
              </a:rPr>
              <a:t>. </a:t>
            </a:r>
            <a:r>
              <a:rPr lang="en-US" b="1" dirty="0" err="1" smtClean="0">
                <a:latin typeface="Agency FB" pitchFamily="34" charset="0"/>
              </a:rPr>
              <a:t>Peralatan</a:t>
            </a:r>
            <a:endParaRPr lang="en-US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64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11524"/>
              </p:ext>
            </p:extLst>
          </p:nvPr>
        </p:nvGraphicFramePr>
        <p:xfrm>
          <a:off x="304800" y="533400"/>
          <a:ext cx="8458200" cy="2063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3400"/>
                <a:gridCol w="381000"/>
                <a:gridCol w="1447800"/>
                <a:gridCol w="533400"/>
                <a:gridCol w="1195605"/>
                <a:gridCol w="1406724"/>
                <a:gridCol w="1553547"/>
                <a:gridCol w="1406724"/>
              </a:tblGrid>
              <a:tr h="380999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Akumulasi Penyusutan Peralatan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122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26914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786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55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AJP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200.000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200.000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6481"/>
              </p:ext>
            </p:extLst>
          </p:nvPr>
        </p:nvGraphicFramePr>
        <p:xfrm>
          <a:off x="304800" y="3505200"/>
          <a:ext cx="8458200" cy="16764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3400"/>
                <a:gridCol w="381000"/>
                <a:gridCol w="1447800"/>
                <a:gridCol w="533400"/>
                <a:gridCol w="1195605"/>
                <a:gridCol w="1406724"/>
                <a:gridCol w="1553547"/>
                <a:gridCol w="1406724"/>
              </a:tblGrid>
              <a:tr h="349250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Piutang Bunga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116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3178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3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AJP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2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300.000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300.000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6255327" y="6019800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Ikhts</a:t>
            </a:r>
            <a:r>
              <a:rPr lang="en-US" b="1" dirty="0" smtClean="0">
                <a:latin typeface="Agency FB" pitchFamily="34" charset="0"/>
              </a:rPr>
              <a:t>. </a:t>
            </a:r>
            <a:r>
              <a:rPr lang="en-US" b="1" dirty="0" err="1" smtClean="0">
                <a:latin typeface="Agency FB" pitchFamily="34" charset="0"/>
              </a:rPr>
              <a:t>Laba</a:t>
            </a: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err="1" smtClean="0">
                <a:latin typeface="Agency FB" pitchFamily="34" charset="0"/>
              </a:rPr>
              <a:t>Rugi</a:t>
            </a:r>
            <a:endParaRPr lang="en-US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45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06260"/>
              </p:ext>
            </p:extLst>
          </p:nvPr>
        </p:nvGraphicFramePr>
        <p:xfrm>
          <a:off x="381000" y="990600"/>
          <a:ext cx="8381999" cy="38899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9600"/>
                <a:gridCol w="381000"/>
                <a:gridCol w="1371600"/>
                <a:gridCol w="609600"/>
                <a:gridCol w="1219200"/>
                <a:gridCol w="1371600"/>
                <a:gridCol w="1427403"/>
                <a:gridCol w="1391996"/>
              </a:tblGrid>
              <a:tr h="457199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Ikhtisar Laba Rugi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313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</a:tr>
              <a:tr h="17950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 anchor="ctr"/>
                </a:tc>
              </a:tr>
              <a:tr h="2994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AJP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AJP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5.500.000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6.000.000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40.260.000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6.000.000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5.500.000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34.400.000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5.860.000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5.500.000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5.500.000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5.860.000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 500.000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34.400.000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10" marR="44610" marT="0" marB="0"/>
                </a:tc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6255327" y="6019800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Utang</a:t>
            </a: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err="1" smtClean="0">
                <a:latin typeface="Agency FB" pitchFamily="34" charset="0"/>
              </a:rPr>
              <a:t>Gaji</a:t>
            </a:r>
            <a:endParaRPr lang="en-US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22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123"/>
              </p:ext>
            </p:extLst>
          </p:nvPr>
        </p:nvGraphicFramePr>
        <p:xfrm>
          <a:off x="381000" y="457201"/>
          <a:ext cx="8305799" cy="21661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9600"/>
                <a:gridCol w="381000"/>
                <a:gridCol w="1447800"/>
                <a:gridCol w="609600"/>
                <a:gridCol w="969490"/>
                <a:gridCol w="1381377"/>
                <a:gridCol w="1525555"/>
                <a:gridCol w="1381377"/>
              </a:tblGrid>
              <a:tr h="304799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Utang Gaji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212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43477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8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96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AJP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√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400.000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 400.000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008528"/>
              </p:ext>
            </p:extLst>
          </p:nvPr>
        </p:nvGraphicFramePr>
        <p:xfrm>
          <a:off x="381000" y="3048000"/>
          <a:ext cx="8305800" cy="2667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9600"/>
                <a:gridCol w="381000"/>
                <a:gridCol w="1447800"/>
                <a:gridCol w="609600"/>
                <a:gridCol w="1219200"/>
                <a:gridCol w="1219200"/>
                <a:gridCol w="1438023"/>
                <a:gridCol w="1381377"/>
              </a:tblGrid>
              <a:tr h="322225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Pendapatan Bunga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611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25778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09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637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JKM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400.000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400.000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 400.000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9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687413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Goudy Stout" pitchFamily="18" charset="0"/>
              </a:rPr>
              <a:t>- END -</a:t>
            </a:r>
            <a:endParaRPr lang="en-US" sz="7200" dirty="0">
              <a:latin typeface="Goudy Stou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794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Setelah jurnal penyesuaian dan jurnal penutup diposting ke buku besar, maka buku besar UD Jaya Abadi akan tampak sebagai berikut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280360"/>
              </p:ext>
            </p:extLst>
          </p:nvPr>
        </p:nvGraphicFramePr>
        <p:xfrm>
          <a:off x="381000" y="2133600"/>
          <a:ext cx="8534400" cy="26671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2000"/>
                <a:gridCol w="381000"/>
                <a:gridCol w="1295400"/>
                <a:gridCol w="685800"/>
                <a:gridCol w="1524000"/>
                <a:gridCol w="1514928"/>
                <a:gridCol w="1304472"/>
                <a:gridCol w="1066800"/>
              </a:tblGrid>
              <a:tr h="339163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Kas</a:t>
                      </a:r>
                      <a:endParaRPr lang="en-US" sz="14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111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222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22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887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4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4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√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JKK 1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JKM 1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28.000.000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16.840.000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18.100.000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28.000.000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9.900.000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26.740.000</a:t>
                      </a:r>
                      <a:endParaRPr lang="en-US" sz="14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4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6248400" y="5978236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Piutang</a:t>
            </a:r>
            <a:r>
              <a:rPr lang="en-US" b="1" dirty="0" smtClean="0">
                <a:latin typeface="Agency FB" pitchFamily="34" charset="0"/>
              </a:rPr>
              <a:t> Usaha</a:t>
            </a:r>
            <a:endParaRPr lang="en-US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153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248400" y="5978236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Perlengkapan</a:t>
            </a:r>
            <a:endParaRPr lang="en-US" b="1" dirty="0">
              <a:latin typeface="Agency FB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241798"/>
              </p:ext>
            </p:extLst>
          </p:nvPr>
        </p:nvGraphicFramePr>
        <p:xfrm>
          <a:off x="457200" y="609600"/>
          <a:ext cx="8382001" cy="2209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3722"/>
                <a:gridCol w="465667"/>
                <a:gridCol w="1319389"/>
                <a:gridCol w="698500"/>
                <a:gridCol w="1397000"/>
                <a:gridCol w="1318796"/>
                <a:gridCol w="1319981"/>
                <a:gridCol w="1008946"/>
              </a:tblGrid>
              <a:tr h="293690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Piutang Usaha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112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299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29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875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JP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JP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JKM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13.800.000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2.500.000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3.500.000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600.000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13.800.000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16.300.000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12.800.000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12.200.000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813035"/>
              </p:ext>
            </p:extLst>
          </p:nvPr>
        </p:nvGraphicFramePr>
        <p:xfrm>
          <a:off x="457200" y="3276600"/>
          <a:ext cx="8305800" cy="25146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8200"/>
                <a:gridCol w="381000"/>
                <a:gridCol w="1371600"/>
                <a:gridCol w="685800"/>
                <a:gridCol w="1447800"/>
                <a:gridCol w="1273644"/>
                <a:gridCol w="1317156"/>
                <a:gridCol w="990600"/>
              </a:tblGrid>
              <a:tr h="448075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Persediaan Barang Dagang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114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233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2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6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Penyesuaian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√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5.500.000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6.000.000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5.500.00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5.500.000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6.000.000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3573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32738"/>
              </p:ext>
            </p:extLst>
          </p:nvPr>
        </p:nvGraphicFramePr>
        <p:xfrm>
          <a:off x="381000" y="457200"/>
          <a:ext cx="8458200" cy="2362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1178"/>
                <a:gridCol w="465589"/>
                <a:gridCol w="1396767"/>
                <a:gridCol w="620785"/>
                <a:gridCol w="1319169"/>
                <a:gridCol w="1374612"/>
                <a:gridCol w="1359500"/>
                <a:gridCol w="990600"/>
              </a:tblGrid>
              <a:tr h="420919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Perlengkapan 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115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794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7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83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JB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7.800.000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1.800.000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7.800.000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6.000.000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028160"/>
              </p:ext>
            </p:extLst>
          </p:nvPr>
        </p:nvGraphicFramePr>
        <p:xfrm>
          <a:off x="339435" y="3200400"/>
          <a:ext cx="8534401" cy="25146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3440"/>
                <a:gridCol w="543098"/>
                <a:gridCol w="1474124"/>
                <a:gridCol w="620684"/>
                <a:gridCol w="1318953"/>
                <a:gridCol w="1352830"/>
                <a:gridCol w="1362661"/>
                <a:gridCol w="1008611"/>
              </a:tblGrid>
              <a:tr h="448075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Peralatan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121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234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23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60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√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JP 1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3.500.000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1.500.000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3.500.000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2.000.000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6248400" y="5978236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Inventaris</a:t>
            </a:r>
            <a:endParaRPr lang="en-US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784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713713"/>
              </p:ext>
            </p:extLst>
          </p:nvPr>
        </p:nvGraphicFramePr>
        <p:xfrm>
          <a:off x="381000" y="533400"/>
          <a:ext cx="8382001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5800"/>
                <a:gridCol w="381000"/>
                <a:gridCol w="1219200"/>
                <a:gridCol w="609600"/>
                <a:gridCol w="1371600"/>
                <a:gridCol w="1447800"/>
                <a:gridCol w="1371600"/>
                <a:gridCol w="1295401"/>
              </a:tblGrid>
              <a:tr h="301638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Inventaris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123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51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5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36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JB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JP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6.000.000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1.000.000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6.000.000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5.000.000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079417"/>
              </p:ext>
            </p:extLst>
          </p:nvPr>
        </p:nvGraphicFramePr>
        <p:xfrm>
          <a:off x="381000" y="3048000"/>
          <a:ext cx="8382004" cy="22860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5802"/>
                <a:gridCol w="381000"/>
                <a:gridCol w="1219200"/>
                <a:gridCol w="609600"/>
                <a:gridCol w="1371600"/>
                <a:gridCol w="1447800"/>
                <a:gridCol w="1371600"/>
                <a:gridCol w="1295402"/>
              </a:tblGrid>
              <a:tr h="348044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Utang Usaha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211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214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21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11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JB 1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JKK 1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1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8.000.000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35.300.000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35.300.000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27.300.000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26.800.000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6248400" y="5867400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gency FB" pitchFamily="34" charset="0"/>
              </a:rPr>
              <a:t>Modal</a:t>
            </a:r>
            <a:endParaRPr lang="en-US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8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997377"/>
              </p:ext>
            </p:extLst>
          </p:nvPr>
        </p:nvGraphicFramePr>
        <p:xfrm>
          <a:off x="381000" y="609600"/>
          <a:ext cx="8305800" cy="2438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8200"/>
                <a:gridCol w="381000"/>
                <a:gridCol w="1447800"/>
                <a:gridCol w="609600"/>
                <a:gridCol w="1371600"/>
                <a:gridCol w="1143000"/>
                <a:gridCol w="1219200"/>
                <a:gridCol w="1295400"/>
              </a:tblGrid>
              <a:tr h="371247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Modal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311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094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0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98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Sisa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Jurnal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Jurnal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5.860.000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300.000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37.500.000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31.140.000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30.840.000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2244"/>
              </p:ext>
            </p:extLst>
          </p:nvPr>
        </p:nvGraphicFramePr>
        <p:xfrm>
          <a:off x="381000" y="3581400"/>
          <a:ext cx="8305800" cy="2133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8200"/>
                <a:gridCol w="381000"/>
                <a:gridCol w="1447800"/>
                <a:gridCol w="609600"/>
                <a:gridCol w="1371600"/>
                <a:gridCol w="1219200"/>
                <a:gridCol w="1284522"/>
                <a:gridCol w="1153878"/>
              </a:tblGrid>
              <a:tr h="380185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Prive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312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137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13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69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Penyesuaian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300.000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300.000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300.000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300.000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6255327" y="6019800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Penjualan</a:t>
            </a:r>
            <a:endParaRPr lang="en-US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10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255327" y="6019800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Potongan</a:t>
            </a: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err="1" smtClean="0">
                <a:latin typeface="Agency FB" pitchFamily="34" charset="0"/>
              </a:rPr>
              <a:t>Penjualan</a:t>
            </a:r>
            <a:endParaRPr lang="en-US" b="1" dirty="0">
              <a:latin typeface="Agency FB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25380"/>
              </p:ext>
            </p:extLst>
          </p:nvPr>
        </p:nvGraphicFramePr>
        <p:xfrm>
          <a:off x="381000" y="533400"/>
          <a:ext cx="8305800" cy="23622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9600"/>
                <a:gridCol w="381000"/>
                <a:gridCol w="1295400"/>
                <a:gridCol w="762000"/>
                <a:gridCol w="1295400"/>
                <a:gridCol w="1447800"/>
                <a:gridCol w="1219200"/>
                <a:gridCol w="1295400"/>
              </a:tblGrid>
              <a:tr h="359646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Penjualan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411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654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65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552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JP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JKM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27.100.000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15.100.000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12.000.000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15.100.000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12.000.000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60531"/>
              </p:ext>
            </p:extLst>
          </p:nvPr>
        </p:nvGraphicFramePr>
        <p:xfrm>
          <a:off x="381000" y="3429000"/>
          <a:ext cx="8305800" cy="2377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8127"/>
                <a:gridCol w="373829"/>
                <a:gridCol w="1271019"/>
                <a:gridCol w="672892"/>
                <a:gridCol w="1101622"/>
                <a:gridCol w="1381378"/>
                <a:gridCol w="1525555"/>
                <a:gridCol w="1381378"/>
              </a:tblGrid>
              <a:tr h="21336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Retur Penjualan dan Pengurangan Harga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412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192024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02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536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300.000.000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300.000.000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300.000.000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1928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255327" y="6019800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Retur</a:t>
            </a: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err="1" smtClean="0">
                <a:latin typeface="Agency FB" pitchFamily="34" charset="0"/>
              </a:rPr>
              <a:t>Pemb</a:t>
            </a:r>
            <a:r>
              <a:rPr lang="en-US" b="1" dirty="0" smtClean="0">
                <a:latin typeface="Agency FB" pitchFamily="34" charset="0"/>
              </a:rPr>
              <a:t>. &amp; </a:t>
            </a:r>
            <a:r>
              <a:rPr lang="en-US" b="1" dirty="0" err="1" smtClean="0">
                <a:latin typeface="Agency FB" pitchFamily="34" charset="0"/>
              </a:rPr>
              <a:t>Peng</a:t>
            </a:r>
            <a:r>
              <a:rPr lang="en-US" b="1" dirty="0" smtClean="0">
                <a:latin typeface="Agency FB" pitchFamily="34" charset="0"/>
              </a:rPr>
              <a:t>. </a:t>
            </a:r>
            <a:r>
              <a:rPr lang="en-US" b="1" dirty="0" err="1" smtClean="0">
                <a:latin typeface="Agency FB" pitchFamily="34" charset="0"/>
              </a:rPr>
              <a:t>Hrg</a:t>
            </a:r>
            <a:endParaRPr lang="en-US" b="1" dirty="0">
              <a:latin typeface="Agency FB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74338"/>
              </p:ext>
            </p:extLst>
          </p:nvPr>
        </p:nvGraphicFramePr>
        <p:xfrm>
          <a:off x="304802" y="380999"/>
          <a:ext cx="8381997" cy="24916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7026"/>
                <a:gridCol w="418805"/>
                <a:gridCol w="1246367"/>
                <a:gridCol w="609600"/>
                <a:gridCol w="1082549"/>
                <a:gridCol w="1394050"/>
                <a:gridCol w="1539550"/>
                <a:gridCol w="1394050"/>
              </a:tblGrid>
              <a:tr h="304801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Potongan Penjualan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413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192821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57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7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JKM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60.000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60.000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 60.000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078949"/>
              </p:ext>
            </p:extLst>
          </p:nvPr>
        </p:nvGraphicFramePr>
        <p:xfrm>
          <a:off x="304800" y="3429000"/>
          <a:ext cx="8426162" cy="20574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9963"/>
                <a:gridCol w="457200"/>
                <a:gridCol w="1295400"/>
                <a:gridCol w="609600"/>
                <a:gridCol w="1447800"/>
                <a:gridCol w="1295400"/>
                <a:gridCol w="1420200"/>
                <a:gridCol w="1170599"/>
              </a:tblGrid>
              <a:tr h="313240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Pembelian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511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892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89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803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JB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JKK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21.500.000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9.000.000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30.500.000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21.500.000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30.500.000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291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255327" y="6019800"/>
            <a:ext cx="2590800" cy="762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gency FB" pitchFamily="34" charset="0"/>
              </a:rPr>
              <a:t>Beban</a:t>
            </a: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err="1" smtClean="0">
                <a:latin typeface="Agency FB" pitchFamily="34" charset="0"/>
              </a:rPr>
              <a:t>Angkt</a:t>
            </a:r>
            <a:r>
              <a:rPr lang="en-US" b="1" dirty="0" smtClean="0">
                <a:latin typeface="Agency FB" pitchFamily="34" charset="0"/>
              </a:rPr>
              <a:t>. </a:t>
            </a:r>
            <a:r>
              <a:rPr lang="en-US" b="1" dirty="0" err="1" smtClean="0">
                <a:latin typeface="Agency FB" pitchFamily="34" charset="0"/>
              </a:rPr>
              <a:t>Pemb</a:t>
            </a:r>
            <a:r>
              <a:rPr lang="en-US" b="1" dirty="0" smtClean="0">
                <a:latin typeface="Agency FB" pitchFamily="34" charset="0"/>
              </a:rPr>
              <a:t>.</a:t>
            </a:r>
            <a:endParaRPr lang="en-US" b="1" dirty="0">
              <a:latin typeface="Agency FB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15605"/>
              </p:ext>
            </p:extLst>
          </p:nvPr>
        </p:nvGraphicFramePr>
        <p:xfrm>
          <a:off x="381000" y="381001"/>
          <a:ext cx="8305800" cy="25628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9600"/>
                <a:gridCol w="381000"/>
                <a:gridCol w="1295400"/>
                <a:gridCol w="609600"/>
                <a:gridCol w="1121891"/>
                <a:gridCol w="1381377"/>
                <a:gridCol w="1525555"/>
                <a:gridCol w="1381377"/>
              </a:tblGrid>
              <a:tr h="34375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Retur Pembelian dan Pengurangan Harga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512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16272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73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516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JKK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500.000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500.000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379887"/>
              </p:ext>
            </p:extLst>
          </p:nvPr>
        </p:nvGraphicFramePr>
        <p:xfrm>
          <a:off x="381000" y="3429000"/>
          <a:ext cx="8305800" cy="20670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9600"/>
                <a:gridCol w="381000"/>
                <a:gridCol w="1295400"/>
                <a:gridCol w="609600"/>
                <a:gridCol w="1143000"/>
                <a:gridCol w="1371600"/>
                <a:gridCol w="1524000"/>
                <a:gridCol w="1371600"/>
              </a:tblGrid>
              <a:tr h="375833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akun: Potongan Pembelian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No. 513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25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Keterangan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Saldo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2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Debit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Kredit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14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Ayat Penutup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JKK 1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 3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100.000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100.000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Rp    100.000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516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548</Words>
  <Application>Microsoft Office PowerPoint</Application>
  <PresentationFormat>On-screen Show (4:3)</PresentationFormat>
  <Paragraphs>869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Setelah jurnal penyesuaian dan jurnal penutup diposting ke buku besar, maka buku besar UD Jaya Abadi akan tampak sebagai berikut ini: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</dc:creator>
  <cp:lastModifiedBy>ade</cp:lastModifiedBy>
  <cp:revision>11</cp:revision>
  <dcterms:created xsi:type="dcterms:W3CDTF">2013-01-14T03:38:55Z</dcterms:created>
  <dcterms:modified xsi:type="dcterms:W3CDTF">2013-01-14T13:21:49Z</dcterms:modified>
</cp:coreProperties>
</file>